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46" Type="http://schemas.openxmlformats.org/officeDocument/2006/relationships/slide" Target="slides/slide42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slide" Target="slides/slide43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85ca001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85ca001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85ca001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85ca001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dea5f3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dea5f3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911b6f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911b6f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ad792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ad792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8d88dab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8d88da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8d88dab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8d88dab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85ca001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85ca001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85ca001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85ca001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85ca001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85ca001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b8923cd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b8923cd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85ca001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85ca001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85ca001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85ca001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430378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430378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4303787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4303787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4303787c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4303787c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4303787c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4303787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85ca001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85ca001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4303787c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4303787c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4303787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4303787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303787c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303787c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6430378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6430378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4303787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4303787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303787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303787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85ca00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85ca00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8b7a8fc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8b7a8f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8b7a8fc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8b7a8fc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8b7a8f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8b7a8f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8b7a8f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8b7a8f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8b7a8fc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8b7a8fc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8b7a8fc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8b7a8fc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8b7a8f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8b7a8f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4303787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64303787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85ca001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85ca001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85ca001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85ca001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85ca001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85ca001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85ca001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85ca001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430378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430378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430378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430378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4303787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4303787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4303787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4303787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85ca001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85ca001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hyperlink" Target="https://golang.org/ref/spec#Statements" TargetMode="External"/><Relationship Id="rId5" Type="http://schemas.openxmlformats.org/officeDocument/2006/relationships/hyperlink" Target="https://golang.org/ref/spec#Expressions" TargetMode="External"/><Relationship Id="rId6" Type="http://schemas.openxmlformats.org/officeDocument/2006/relationships/hyperlink" Target="http://stackoverflow.com/questions/1788923/parameter-vs-argumen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golang.org/ref/spec#Statements" TargetMode="External"/><Relationship Id="rId5" Type="http://schemas.openxmlformats.org/officeDocument/2006/relationships/hyperlink" Target="https://golang.org/ref/spec#Expressions" TargetMode="External"/><Relationship Id="rId6" Type="http://schemas.openxmlformats.org/officeDocument/2006/relationships/hyperlink" Target="http://stackoverflow.com/questions/1788923/parameter-vs-argument" TargetMode="External"/><Relationship Id="rId7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hyperlink" Target="http://www.quora.com/Whats-the-difference-between-a-statement-and-an-expression-in-Pyth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GoesToEleven/GolangTrain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hyperlink" Target="https://golang.org/cmd/go/#hdr-Compile_and_run_Go_progra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lang.org/cmd/go/#hdr-Compile_and_run_Go_progra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://stackoverflow.com/questions/1788923/parameter-vs-argume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217"/>
            <a:ext cx="9143998" cy="438706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 rot="5400000">
            <a:off x="6823850" y="1884025"/>
            <a:ext cx="177000" cy="1299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7"/>
          <p:cNvCxnSpPr/>
          <p:nvPr/>
        </p:nvCxnSpPr>
        <p:spPr>
          <a:xfrm>
            <a:off x="3697725" y="1539075"/>
            <a:ext cx="1738800" cy="42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7"/>
          <p:cNvSpPr txBox="1"/>
          <p:nvPr/>
        </p:nvSpPr>
        <p:spPr>
          <a:xfrm>
            <a:off x="364900" y="1265050"/>
            <a:ext cx="3488400" cy="75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function is declared with no (choose one):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parameters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arguments</a:t>
            </a:r>
            <a:endParaRPr sz="1200"/>
          </a:p>
        </p:txBody>
      </p:sp>
      <p:sp>
        <p:nvSpPr>
          <p:cNvPr id="103" name="Google Shape;103;p17"/>
          <p:cNvSpPr txBox="1"/>
          <p:nvPr/>
        </p:nvSpPr>
        <p:spPr>
          <a:xfrm>
            <a:off x="5143500" y="2622175"/>
            <a:ext cx="3970800" cy="75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“Hello world” is an example of a </a:t>
            </a:r>
            <a:r>
              <a:rPr b="1" lang="en" sz="1200">
                <a:solidFill>
                  <a:srgbClr val="0000FF"/>
                </a:solidFill>
              </a:rPr>
              <a:t>literal</a:t>
            </a:r>
            <a:r>
              <a:rPr lang="en" sz="1200"/>
              <a:t> (choose one):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parameter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argument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814375"/>
            <a:ext cx="771525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1898800" y="946075"/>
            <a:ext cx="466500" cy="23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2944000" y="2744125"/>
            <a:ext cx="613800" cy="23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4961925" y="2936500"/>
            <a:ext cx="613800" cy="23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5815550" y="3110550"/>
            <a:ext cx="466500" cy="23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217"/>
            <a:ext cx="9143998" cy="4387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9"/>
          <p:cNvCxnSpPr/>
          <p:nvPr/>
        </p:nvCxnSpPr>
        <p:spPr>
          <a:xfrm flipH="1">
            <a:off x="5036875" y="819500"/>
            <a:ext cx="379800" cy="33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9"/>
          <p:cNvCxnSpPr/>
          <p:nvPr/>
        </p:nvCxnSpPr>
        <p:spPr>
          <a:xfrm flipH="1">
            <a:off x="5716600" y="1046025"/>
            <a:ext cx="906000" cy="186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9"/>
          <p:cNvCxnSpPr/>
          <p:nvPr/>
        </p:nvCxnSpPr>
        <p:spPr>
          <a:xfrm rot="10800000">
            <a:off x="5777575" y="1700125"/>
            <a:ext cx="631800" cy="25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9"/>
          <p:cNvSpPr/>
          <p:nvPr/>
        </p:nvSpPr>
        <p:spPr>
          <a:xfrm rot="5400000">
            <a:off x="6823850" y="1884025"/>
            <a:ext cx="177000" cy="1299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19"/>
          <p:cNvCxnSpPr/>
          <p:nvPr/>
        </p:nvCxnSpPr>
        <p:spPr>
          <a:xfrm>
            <a:off x="3697725" y="1539075"/>
            <a:ext cx="736200" cy="102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9"/>
          <p:cNvSpPr txBox="1"/>
          <p:nvPr/>
        </p:nvSpPr>
        <p:spPr>
          <a:xfrm>
            <a:off x="5290075" y="146700"/>
            <a:ext cx="3853800" cy="90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Every go file begins with a package name. The name of the package must be the same as the folder name </a:t>
            </a:r>
            <a:r>
              <a:rPr b="1" lang="en" sz="1200">
                <a:solidFill>
                  <a:srgbClr val="999999"/>
                </a:solidFill>
              </a:rPr>
              <a:t>except </a:t>
            </a:r>
            <a:r>
              <a:rPr lang="en" sz="1200">
                <a:solidFill>
                  <a:srgbClr val="999999"/>
                </a:solidFill>
              </a:rPr>
              <a:t>for the main package. The main package is the </a:t>
            </a:r>
            <a:r>
              <a:rPr b="1" lang="en" sz="1200">
                <a:solidFill>
                  <a:srgbClr val="999999"/>
                </a:solidFill>
              </a:rPr>
              <a:t>entry point</a:t>
            </a:r>
            <a:r>
              <a:rPr lang="en" sz="1200">
                <a:solidFill>
                  <a:srgbClr val="999999"/>
                </a:solidFill>
              </a:rPr>
              <a:t> for your program.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0" y="1265050"/>
            <a:ext cx="3853800" cy="1055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If you are using code from other packages, you list the packages that you want to </a:t>
            </a:r>
            <a:r>
              <a:rPr b="1" lang="en" sz="1200">
                <a:solidFill>
                  <a:srgbClr val="999999"/>
                </a:solidFill>
              </a:rPr>
              <a:t>import</a:t>
            </a:r>
            <a:r>
              <a:rPr lang="en" sz="1200">
                <a:solidFill>
                  <a:srgbClr val="999999"/>
                </a:solidFill>
              </a:rPr>
              <a:t>. This allows you to use code in your program that other people have written. </a:t>
            </a:r>
            <a:r>
              <a:rPr b="1" lang="en" sz="1200">
                <a:solidFill>
                  <a:srgbClr val="999999"/>
                </a:solidFill>
              </a:rPr>
              <a:t>Packages</a:t>
            </a:r>
            <a:r>
              <a:rPr lang="en" sz="1200">
                <a:solidFill>
                  <a:srgbClr val="999999"/>
                </a:solidFill>
              </a:rPr>
              <a:t> are also sometimes referred to as </a:t>
            </a:r>
            <a:r>
              <a:rPr b="1" lang="en" sz="1200">
                <a:solidFill>
                  <a:srgbClr val="999999"/>
                </a:solidFill>
              </a:rPr>
              <a:t>libraries</a:t>
            </a:r>
            <a:r>
              <a:rPr lang="en" sz="1200">
                <a:solidFill>
                  <a:srgbClr val="999999"/>
                </a:solidFill>
              </a:rPr>
              <a:t>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6196175" y="1420125"/>
            <a:ext cx="2791500" cy="33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The “fmt” package is being imported.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0" y="3631100"/>
            <a:ext cx="4343700" cy="706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</a:t>
            </a:r>
            <a:r>
              <a:rPr b="1" lang="en" sz="1200">
                <a:solidFill>
                  <a:srgbClr val="0000FF"/>
                </a:solidFill>
              </a:rPr>
              <a:t>func main() </a:t>
            </a:r>
            <a:r>
              <a:rPr lang="en" sz="1200"/>
              <a:t>is the entry point for your program; the first code that will run. The </a:t>
            </a:r>
            <a:r>
              <a:rPr b="1" lang="en" sz="1200">
                <a:solidFill>
                  <a:srgbClr val="0000FF"/>
                </a:solidFill>
              </a:rPr>
              <a:t>package main</a:t>
            </a:r>
            <a:r>
              <a:rPr lang="en" sz="1200"/>
              <a:t> can also have other functions besides </a:t>
            </a:r>
            <a:r>
              <a:rPr b="1" lang="en" sz="1200">
                <a:solidFill>
                  <a:srgbClr val="0000FF"/>
                </a:solidFill>
              </a:rPr>
              <a:t>func main()</a:t>
            </a:r>
            <a:r>
              <a:rPr lang="en" sz="1200"/>
              <a:t>.</a:t>
            </a:r>
            <a:endParaRPr sz="1200"/>
          </a:p>
        </p:txBody>
      </p:sp>
      <p:sp>
        <p:nvSpPr>
          <p:cNvPr id="127" name="Google Shape;127;p19"/>
          <p:cNvSpPr txBox="1"/>
          <p:nvPr/>
        </p:nvSpPr>
        <p:spPr>
          <a:xfrm>
            <a:off x="3697725" y="4765275"/>
            <a:ext cx="3417900" cy="37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Statements</a:t>
            </a:r>
            <a:r>
              <a:rPr lang="en" sz="1200"/>
              <a:t> control execution.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source: effective go</a:t>
            </a:r>
            <a:endParaRPr sz="1000"/>
          </a:p>
        </p:txBody>
      </p:sp>
      <p:sp>
        <p:nvSpPr>
          <p:cNvPr id="128" name="Google Shape;128;p19"/>
          <p:cNvSpPr txBox="1"/>
          <p:nvPr/>
        </p:nvSpPr>
        <p:spPr>
          <a:xfrm>
            <a:off x="46650" y="4436425"/>
            <a:ext cx="3564600" cy="706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 </a:t>
            </a:r>
            <a:r>
              <a:rPr b="1" lang="en" sz="1200">
                <a:solidFill>
                  <a:srgbClr val="0000FF"/>
                </a:solidFill>
              </a:rPr>
              <a:t>expression</a:t>
            </a:r>
            <a:r>
              <a:rPr lang="en" sz="1200"/>
              <a:t> specifies the computation of a value by applying operators and functions to operands.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source: effective go</a:t>
            </a:r>
            <a:endParaRPr sz="1000"/>
          </a:p>
        </p:txBody>
      </p:sp>
      <p:cxnSp>
        <p:nvCxnSpPr>
          <p:cNvPr id="129" name="Google Shape;129;p19"/>
          <p:cNvCxnSpPr/>
          <p:nvPr/>
        </p:nvCxnSpPr>
        <p:spPr>
          <a:xfrm flipH="1" rot="10800000">
            <a:off x="4357325" y="2355325"/>
            <a:ext cx="931200" cy="32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9"/>
          <p:cNvSpPr txBox="1"/>
          <p:nvPr/>
        </p:nvSpPr>
        <p:spPr>
          <a:xfrm>
            <a:off x="46650" y="2655450"/>
            <a:ext cx="4343700" cy="90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Code from the “fmt” package is being used. Println is a </a:t>
            </a:r>
            <a:r>
              <a:rPr b="1" lang="en" sz="1200">
                <a:solidFill>
                  <a:srgbClr val="0000FF"/>
                </a:solidFill>
              </a:rPr>
              <a:t>function</a:t>
            </a:r>
            <a:r>
              <a:rPr lang="en" sz="1200"/>
              <a:t> declared in the “fmt” package. For a </a:t>
            </a:r>
            <a:r>
              <a:rPr b="1" lang="en" sz="1200">
                <a:solidFill>
                  <a:srgbClr val="0000FF"/>
                </a:solidFill>
              </a:rPr>
              <a:t>function</a:t>
            </a:r>
            <a:r>
              <a:rPr lang="en" sz="1200"/>
              <a:t> to be accessible to other packages, it must be </a:t>
            </a:r>
            <a:r>
              <a:rPr b="1" lang="en" sz="1200">
                <a:solidFill>
                  <a:srgbClr val="0000FF"/>
                </a:solidFill>
              </a:rPr>
              <a:t>Capitalized</a:t>
            </a:r>
            <a:r>
              <a:rPr lang="en" sz="1200"/>
              <a:t>. This is analogous to “</a:t>
            </a:r>
            <a:r>
              <a:rPr b="1" lang="en" sz="1200">
                <a:solidFill>
                  <a:srgbClr val="0000FF"/>
                </a:solidFill>
              </a:rPr>
              <a:t>public</a:t>
            </a:r>
            <a:r>
              <a:rPr lang="en" sz="1200"/>
              <a:t>” in other languages.</a:t>
            </a:r>
            <a:endParaRPr sz="1200"/>
          </a:p>
        </p:txBody>
      </p:sp>
      <p:cxnSp>
        <p:nvCxnSpPr>
          <p:cNvPr id="131" name="Google Shape;131;p19"/>
          <p:cNvCxnSpPr/>
          <p:nvPr/>
        </p:nvCxnSpPr>
        <p:spPr>
          <a:xfrm flipH="1" rot="10800000">
            <a:off x="4284025" y="2351850"/>
            <a:ext cx="739800" cy="34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9"/>
          <p:cNvSpPr txBox="1"/>
          <p:nvPr/>
        </p:nvSpPr>
        <p:spPr>
          <a:xfrm>
            <a:off x="5903025" y="2622175"/>
            <a:ext cx="3211200" cy="843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A </a:t>
            </a:r>
            <a:r>
              <a:rPr b="1" lang="en" sz="1200">
                <a:solidFill>
                  <a:srgbClr val="999999"/>
                </a:solidFill>
              </a:rPr>
              <a:t>parameter</a:t>
            </a:r>
            <a:r>
              <a:rPr lang="en" sz="1200">
                <a:solidFill>
                  <a:srgbClr val="999999"/>
                </a:solidFill>
              </a:rPr>
              <a:t> is the variable which is part of the func’s signature (func declaration). An </a:t>
            </a:r>
            <a:r>
              <a:rPr b="1" lang="en" sz="1200">
                <a:solidFill>
                  <a:srgbClr val="999999"/>
                </a:solidFill>
              </a:rPr>
              <a:t>argument</a:t>
            </a:r>
            <a:r>
              <a:rPr lang="en" sz="1200">
                <a:solidFill>
                  <a:srgbClr val="999999"/>
                </a:solidFill>
              </a:rPr>
              <a:t> is an expression used when calling the func. </a:t>
            </a:r>
            <a:r>
              <a:rPr lang="en" sz="800" u="sng">
                <a:solidFill>
                  <a:srgbClr val="999999"/>
                </a:solidFill>
                <a:hlinkClick r:id="rId6"/>
              </a:rPr>
              <a:t>source: modified from stackoverflow</a:t>
            </a:r>
            <a:endParaRPr sz="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217"/>
            <a:ext cx="9143998" cy="4387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0"/>
          <p:cNvCxnSpPr/>
          <p:nvPr/>
        </p:nvCxnSpPr>
        <p:spPr>
          <a:xfrm flipH="1">
            <a:off x="5036875" y="819500"/>
            <a:ext cx="379800" cy="33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0"/>
          <p:cNvCxnSpPr/>
          <p:nvPr/>
        </p:nvCxnSpPr>
        <p:spPr>
          <a:xfrm flipH="1">
            <a:off x="5716600" y="1046025"/>
            <a:ext cx="906000" cy="186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0"/>
          <p:cNvCxnSpPr/>
          <p:nvPr/>
        </p:nvCxnSpPr>
        <p:spPr>
          <a:xfrm rot="10800000">
            <a:off x="5777575" y="1700125"/>
            <a:ext cx="631800" cy="255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0"/>
          <p:cNvSpPr/>
          <p:nvPr/>
        </p:nvSpPr>
        <p:spPr>
          <a:xfrm rot="5400000">
            <a:off x="6823850" y="1884025"/>
            <a:ext cx="177000" cy="1299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20"/>
          <p:cNvCxnSpPr/>
          <p:nvPr/>
        </p:nvCxnSpPr>
        <p:spPr>
          <a:xfrm>
            <a:off x="3697725" y="1539075"/>
            <a:ext cx="736200" cy="102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0"/>
          <p:cNvSpPr txBox="1"/>
          <p:nvPr/>
        </p:nvSpPr>
        <p:spPr>
          <a:xfrm>
            <a:off x="5290075" y="146700"/>
            <a:ext cx="3853800" cy="90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Every go file begins with a package name. The name of the package must be the same as the folder name </a:t>
            </a:r>
            <a:r>
              <a:rPr b="1" lang="en" sz="1200">
                <a:solidFill>
                  <a:srgbClr val="999999"/>
                </a:solidFill>
              </a:rPr>
              <a:t>except </a:t>
            </a:r>
            <a:r>
              <a:rPr lang="en" sz="1200">
                <a:solidFill>
                  <a:srgbClr val="999999"/>
                </a:solidFill>
              </a:rPr>
              <a:t>for the main package. The main package is the </a:t>
            </a:r>
            <a:r>
              <a:rPr b="1" lang="en" sz="1200">
                <a:solidFill>
                  <a:srgbClr val="999999"/>
                </a:solidFill>
              </a:rPr>
              <a:t>entry point</a:t>
            </a:r>
            <a:r>
              <a:rPr lang="en" sz="1200">
                <a:solidFill>
                  <a:srgbClr val="999999"/>
                </a:solidFill>
              </a:rPr>
              <a:t> for your program.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0" y="1265050"/>
            <a:ext cx="3853800" cy="1055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If you are using code from other packages, you list the packages that you want to </a:t>
            </a:r>
            <a:r>
              <a:rPr b="1" lang="en" sz="1200">
                <a:solidFill>
                  <a:srgbClr val="999999"/>
                </a:solidFill>
              </a:rPr>
              <a:t>import</a:t>
            </a:r>
            <a:r>
              <a:rPr lang="en" sz="1200">
                <a:solidFill>
                  <a:srgbClr val="999999"/>
                </a:solidFill>
              </a:rPr>
              <a:t>. This allows you to use code in your program that other people have written. </a:t>
            </a:r>
            <a:r>
              <a:rPr b="1" lang="en" sz="1200">
                <a:solidFill>
                  <a:srgbClr val="999999"/>
                </a:solidFill>
              </a:rPr>
              <a:t>Packages</a:t>
            </a:r>
            <a:r>
              <a:rPr lang="en" sz="1200">
                <a:solidFill>
                  <a:srgbClr val="999999"/>
                </a:solidFill>
              </a:rPr>
              <a:t> are also sometimes referred to as </a:t>
            </a:r>
            <a:r>
              <a:rPr b="1" lang="en" sz="1200">
                <a:solidFill>
                  <a:srgbClr val="999999"/>
                </a:solidFill>
              </a:rPr>
              <a:t>libraries</a:t>
            </a:r>
            <a:r>
              <a:rPr lang="en" sz="1200">
                <a:solidFill>
                  <a:srgbClr val="999999"/>
                </a:solidFill>
              </a:rPr>
              <a:t>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6196175" y="1420125"/>
            <a:ext cx="2791500" cy="33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The “fmt” package is being imported.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0" y="3631100"/>
            <a:ext cx="4343700" cy="706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The </a:t>
            </a:r>
            <a:r>
              <a:rPr b="1" lang="en" sz="1200">
                <a:solidFill>
                  <a:srgbClr val="B7B7B7"/>
                </a:solidFill>
              </a:rPr>
              <a:t>func main() </a:t>
            </a:r>
            <a:r>
              <a:rPr lang="en" sz="1200">
                <a:solidFill>
                  <a:srgbClr val="B7B7B7"/>
                </a:solidFill>
              </a:rPr>
              <a:t>is the entry point for your program; the first code that will run. The </a:t>
            </a:r>
            <a:r>
              <a:rPr b="1" lang="en" sz="1200">
                <a:solidFill>
                  <a:srgbClr val="B7B7B7"/>
                </a:solidFill>
              </a:rPr>
              <a:t>package main</a:t>
            </a:r>
            <a:r>
              <a:rPr lang="en" sz="1200">
                <a:solidFill>
                  <a:srgbClr val="B7B7B7"/>
                </a:solidFill>
              </a:rPr>
              <a:t> can also have other functions besides </a:t>
            </a:r>
            <a:r>
              <a:rPr b="1" lang="en" sz="1200">
                <a:solidFill>
                  <a:srgbClr val="B7B7B7"/>
                </a:solidFill>
              </a:rPr>
              <a:t>func main()</a:t>
            </a:r>
            <a:r>
              <a:rPr lang="en" sz="1200">
                <a:solidFill>
                  <a:srgbClr val="B7B7B7"/>
                </a:solidFill>
              </a:rPr>
              <a:t>.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3697725" y="4765275"/>
            <a:ext cx="3417900" cy="379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B7B7B7"/>
                </a:solidFill>
              </a:rPr>
              <a:t>Statements</a:t>
            </a:r>
            <a:r>
              <a:rPr lang="en" sz="1200">
                <a:solidFill>
                  <a:srgbClr val="B7B7B7"/>
                </a:solidFill>
              </a:rPr>
              <a:t> control execution. </a:t>
            </a:r>
            <a:r>
              <a:rPr lang="en" sz="1000" u="sng">
                <a:solidFill>
                  <a:srgbClr val="B7B7B7"/>
                </a:solidFill>
                <a:hlinkClick r:id="rId4"/>
              </a:rPr>
              <a:t>source: effective go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6650" y="4436425"/>
            <a:ext cx="3564600" cy="706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An </a:t>
            </a:r>
            <a:r>
              <a:rPr b="1" lang="en" sz="1200">
                <a:solidFill>
                  <a:srgbClr val="B7B7B7"/>
                </a:solidFill>
              </a:rPr>
              <a:t>expression</a:t>
            </a:r>
            <a:r>
              <a:rPr lang="en" sz="1200">
                <a:solidFill>
                  <a:srgbClr val="B7B7B7"/>
                </a:solidFill>
              </a:rPr>
              <a:t> specifies the computation of a value by applying operators and functions to operands. </a:t>
            </a:r>
            <a:r>
              <a:rPr lang="en" sz="1000" u="sng">
                <a:solidFill>
                  <a:srgbClr val="B7B7B7"/>
                </a:solidFill>
                <a:hlinkClick r:id="rId5"/>
              </a:rPr>
              <a:t>source: effective go</a:t>
            </a:r>
            <a:endParaRPr sz="1000">
              <a:solidFill>
                <a:srgbClr val="B7B7B7"/>
              </a:solidFill>
            </a:endParaRPr>
          </a:p>
        </p:txBody>
      </p:sp>
      <p:cxnSp>
        <p:nvCxnSpPr>
          <p:cNvPr id="149" name="Google Shape;149;p20"/>
          <p:cNvCxnSpPr/>
          <p:nvPr/>
        </p:nvCxnSpPr>
        <p:spPr>
          <a:xfrm flipH="1" rot="10800000">
            <a:off x="4357325" y="2355325"/>
            <a:ext cx="931200" cy="329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0"/>
          <p:cNvSpPr txBox="1"/>
          <p:nvPr/>
        </p:nvSpPr>
        <p:spPr>
          <a:xfrm>
            <a:off x="46650" y="2655450"/>
            <a:ext cx="4343700" cy="90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Code from the “fmt” package is being used. Println is a </a:t>
            </a:r>
            <a:r>
              <a:rPr b="1" lang="en" sz="1200">
                <a:solidFill>
                  <a:srgbClr val="B7B7B7"/>
                </a:solidFill>
              </a:rPr>
              <a:t>function</a:t>
            </a:r>
            <a:r>
              <a:rPr lang="en" sz="1200">
                <a:solidFill>
                  <a:srgbClr val="B7B7B7"/>
                </a:solidFill>
              </a:rPr>
              <a:t> declared in the “fmt” package. For a </a:t>
            </a:r>
            <a:r>
              <a:rPr b="1" lang="en" sz="1200">
                <a:solidFill>
                  <a:srgbClr val="B7B7B7"/>
                </a:solidFill>
              </a:rPr>
              <a:t>function</a:t>
            </a:r>
            <a:r>
              <a:rPr lang="en" sz="1200">
                <a:solidFill>
                  <a:srgbClr val="B7B7B7"/>
                </a:solidFill>
              </a:rPr>
              <a:t> to be accessible to other packages, it must be </a:t>
            </a:r>
            <a:r>
              <a:rPr b="1" lang="en" sz="1200">
                <a:solidFill>
                  <a:srgbClr val="B7B7B7"/>
                </a:solidFill>
              </a:rPr>
              <a:t>Capitalized</a:t>
            </a:r>
            <a:r>
              <a:rPr lang="en" sz="1200">
                <a:solidFill>
                  <a:srgbClr val="B7B7B7"/>
                </a:solidFill>
              </a:rPr>
              <a:t>. This is analogous to “</a:t>
            </a:r>
            <a:r>
              <a:rPr b="1" lang="en" sz="1200">
                <a:solidFill>
                  <a:srgbClr val="B7B7B7"/>
                </a:solidFill>
              </a:rPr>
              <a:t>public</a:t>
            </a:r>
            <a:r>
              <a:rPr lang="en" sz="1200">
                <a:solidFill>
                  <a:srgbClr val="B7B7B7"/>
                </a:solidFill>
              </a:rPr>
              <a:t>” in other languages.</a:t>
            </a:r>
            <a:endParaRPr sz="1200">
              <a:solidFill>
                <a:srgbClr val="B7B7B7"/>
              </a:solidFill>
            </a:endParaRPr>
          </a:p>
        </p:txBody>
      </p:sp>
      <p:cxnSp>
        <p:nvCxnSpPr>
          <p:cNvPr id="151" name="Google Shape;151;p20"/>
          <p:cNvCxnSpPr/>
          <p:nvPr/>
        </p:nvCxnSpPr>
        <p:spPr>
          <a:xfrm flipH="1" rot="10800000">
            <a:off x="4284025" y="2351850"/>
            <a:ext cx="739800" cy="346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0"/>
          <p:cNvSpPr txBox="1"/>
          <p:nvPr/>
        </p:nvSpPr>
        <p:spPr>
          <a:xfrm>
            <a:off x="5903025" y="2622175"/>
            <a:ext cx="3211200" cy="843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</a:rPr>
              <a:t>A </a:t>
            </a:r>
            <a:r>
              <a:rPr b="1" lang="en" sz="1200">
                <a:solidFill>
                  <a:srgbClr val="999999"/>
                </a:solidFill>
              </a:rPr>
              <a:t>parameter</a:t>
            </a:r>
            <a:r>
              <a:rPr lang="en" sz="1200">
                <a:solidFill>
                  <a:srgbClr val="999999"/>
                </a:solidFill>
              </a:rPr>
              <a:t> is the variable which is part of the func’s signature (func declaration). An </a:t>
            </a:r>
            <a:r>
              <a:rPr b="1" lang="en" sz="1200">
                <a:solidFill>
                  <a:srgbClr val="999999"/>
                </a:solidFill>
              </a:rPr>
              <a:t>argument</a:t>
            </a:r>
            <a:r>
              <a:rPr lang="en" sz="1200">
                <a:solidFill>
                  <a:srgbClr val="999999"/>
                </a:solidFill>
              </a:rPr>
              <a:t> is an expression used when calling the func. </a:t>
            </a:r>
            <a:r>
              <a:rPr lang="en" sz="800" u="sng">
                <a:solidFill>
                  <a:srgbClr val="999999"/>
                </a:solidFill>
                <a:hlinkClick r:id="rId6"/>
              </a:rPr>
              <a:t>source: modified from stackoverflow</a:t>
            </a:r>
            <a:endParaRPr sz="800">
              <a:solidFill>
                <a:srgbClr val="999999"/>
              </a:solidFill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9125" y="2850071"/>
            <a:ext cx="4593481" cy="7062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33722" l="0" r="0" t="2191"/>
          <a:stretch/>
        </p:blipFill>
        <p:spPr>
          <a:xfrm>
            <a:off x="0" y="1239375"/>
            <a:ext cx="9144001" cy="177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1"/>
          <p:cNvCxnSpPr/>
          <p:nvPr/>
        </p:nvCxnSpPr>
        <p:spPr>
          <a:xfrm>
            <a:off x="1720300" y="2276350"/>
            <a:ext cx="1398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1"/>
          <p:cNvCxnSpPr/>
          <p:nvPr/>
        </p:nvCxnSpPr>
        <p:spPr>
          <a:xfrm flipH="1" rot="10800000">
            <a:off x="4044000" y="2611275"/>
            <a:ext cx="1056000" cy="12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1"/>
          <p:cNvCxnSpPr/>
          <p:nvPr/>
        </p:nvCxnSpPr>
        <p:spPr>
          <a:xfrm>
            <a:off x="7146525" y="1872700"/>
            <a:ext cx="1398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1"/>
          <p:cNvCxnSpPr/>
          <p:nvPr/>
        </p:nvCxnSpPr>
        <p:spPr>
          <a:xfrm flipH="1" rot="10800000">
            <a:off x="70225" y="2606475"/>
            <a:ext cx="12678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1"/>
          <p:cNvCxnSpPr/>
          <p:nvPr/>
        </p:nvCxnSpPr>
        <p:spPr>
          <a:xfrm flipH="1" rot="10800000">
            <a:off x="222625" y="1525125"/>
            <a:ext cx="1267800" cy="1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1"/>
          <p:cNvCxnSpPr/>
          <p:nvPr/>
        </p:nvCxnSpPr>
        <p:spPr>
          <a:xfrm flipH="1" rot="10800000">
            <a:off x="70225" y="1867900"/>
            <a:ext cx="1276500" cy="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914400" y="4857304"/>
            <a:ext cx="8229600" cy="2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http://www.quora.com/Whats-the-difference-between-a-statement-and-an-expression-in-Python</a:t>
            </a:r>
            <a:r>
              <a:rPr lang="en" sz="800"/>
              <a:t> </a:t>
            </a:r>
            <a:endParaRPr sz="800"/>
          </a:p>
        </p:txBody>
      </p:sp>
      <p:sp>
        <p:nvSpPr>
          <p:cNvPr id="166" name="Google Shape;166;p21"/>
          <p:cNvSpPr/>
          <p:nvPr/>
        </p:nvSpPr>
        <p:spPr>
          <a:xfrm>
            <a:off x="2649950" y="2642550"/>
            <a:ext cx="6159900" cy="40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3678"/>
            <a:ext cx="9144001" cy="183614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5976"/>
            <a:ext cx="9144000" cy="181154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217"/>
            <a:ext cx="9143998" cy="438706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/>
          <p:nvPr/>
        </p:nvSpPr>
        <p:spPr>
          <a:xfrm rot="5400000">
            <a:off x="6823850" y="1884025"/>
            <a:ext cx="177000" cy="1299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5143500" y="2622175"/>
            <a:ext cx="3970800" cy="754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“Hello world” is a (choose one):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statement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expression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304" y="0"/>
            <a:ext cx="7185391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5"/>
          <p:cNvCxnSpPr/>
          <p:nvPr/>
        </p:nvCxnSpPr>
        <p:spPr>
          <a:xfrm rot="10800000">
            <a:off x="3617825" y="1992200"/>
            <a:ext cx="579600" cy="35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5"/>
          <p:cNvSpPr txBox="1"/>
          <p:nvPr/>
        </p:nvSpPr>
        <p:spPr>
          <a:xfrm>
            <a:off x="4117475" y="2149125"/>
            <a:ext cx="31446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I hold down “cmd” and click Println ...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2627"/>
            <a:ext cx="9144002" cy="23982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6"/>
          <p:cNvCxnSpPr/>
          <p:nvPr/>
        </p:nvCxnSpPr>
        <p:spPr>
          <a:xfrm flipH="1">
            <a:off x="1985325" y="1539075"/>
            <a:ext cx="1712400" cy="71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6"/>
          <p:cNvSpPr txBox="1"/>
          <p:nvPr/>
        </p:nvSpPr>
        <p:spPr>
          <a:xfrm>
            <a:off x="2598425" y="1372625"/>
            <a:ext cx="23184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 am taken to the source code!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code used in training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can find all of the code shown in this training here: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https://github.com/GoesToEleven/GolangTraining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619125"/>
            <a:ext cx="7886700" cy="390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7"/>
          <p:cNvCxnSpPr/>
          <p:nvPr/>
        </p:nvCxnSpPr>
        <p:spPr>
          <a:xfrm rot="10800000">
            <a:off x="3411250" y="3751025"/>
            <a:ext cx="2205300" cy="63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7"/>
          <p:cNvSpPr txBox="1"/>
          <p:nvPr/>
        </p:nvSpPr>
        <p:spPr>
          <a:xfrm>
            <a:off x="5230125" y="4161675"/>
            <a:ext cx="31446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I hold down “cmd” and click fmt ...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209550"/>
            <a:ext cx="5829300" cy="472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8"/>
          <p:cNvCxnSpPr/>
          <p:nvPr/>
        </p:nvCxnSpPr>
        <p:spPr>
          <a:xfrm flipH="1">
            <a:off x="3617650" y="512900"/>
            <a:ext cx="1712400" cy="712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8"/>
          <p:cNvSpPr txBox="1"/>
          <p:nvPr/>
        </p:nvSpPr>
        <p:spPr>
          <a:xfrm>
            <a:off x="4230750" y="346450"/>
            <a:ext cx="2318400" cy="362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 am taken to the source code!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/>
          <p:nvPr/>
        </p:nvSpPr>
        <p:spPr>
          <a:xfrm>
            <a:off x="483850" y="3380400"/>
            <a:ext cx="1769700" cy="150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2991500" y="3864425"/>
            <a:ext cx="1485600" cy="4863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run gofiles…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source: command go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/>
          <p:nvPr/>
        </p:nvSpPr>
        <p:spPr>
          <a:xfrm>
            <a:off x="483850" y="3380400"/>
            <a:ext cx="1769700" cy="150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457200" y="530225"/>
            <a:ext cx="1537800" cy="47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 txBox="1"/>
          <p:nvPr/>
        </p:nvSpPr>
        <p:spPr>
          <a:xfrm>
            <a:off x="2345225" y="3864425"/>
            <a:ext cx="6222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build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this is run in the folder with package main, it builds the file into an executable binary; if this was run in a folder that was just a library package, it would build it and show you if there were errors but not create a binary executable (it throws away the results).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/>
          <p:nvPr/>
        </p:nvSpPr>
        <p:spPr>
          <a:xfrm>
            <a:off x="483850" y="3380400"/>
            <a:ext cx="1769700" cy="150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 txBox="1"/>
          <p:nvPr/>
        </p:nvSpPr>
        <p:spPr>
          <a:xfrm>
            <a:off x="2345225" y="3864425"/>
            <a:ext cx="6222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install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this is run in the folder with package main, it builds the file into an executable binary and puts it in “</a:t>
            </a:r>
            <a:r>
              <a:rPr b="1" lang="en" sz="1200">
                <a:solidFill>
                  <a:srgbClr val="0000FF"/>
                </a:solidFill>
              </a:rPr>
              <a:t>bin</a:t>
            </a:r>
            <a:r>
              <a:rPr lang="en" sz="1200"/>
              <a:t>” under your workspace; if this was run in a folder that was just a library package, it would build it and put the results in “</a:t>
            </a:r>
            <a:r>
              <a:rPr b="1" lang="en" sz="1200">
                <a:solidFill>
                  <a:srgbClr val="0000FF"/>
                </a:solidFill>
              </a:rPr>
              <a:t>pkg</a:t>
            </a:r>
            <a:r>
              <a:rPr lang="en" sz="1200"/>
              <a:t>” under your workspace.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4" y="0"/>
            <a:ext cx="905593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2"/>
          <p:cNvCxnSpPr/>
          <p:nvPr/>
        </p:nvCxnSpPr>
        <p:spPr>
          <a:xfrm rot="10800000">
            <a:off x="5719275" y="13682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32"/>
          <p:cNvSpPr txBox="1"/>
          <p:nvPr/>
        </p:nvSpPr>
        <p:spPr>
          <a:xfrm>
            <a:off x="2345225" y="3864425"/>
            <a:ext cx="6222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install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As this is run in the folder with package main, it builds the file into an executable binary and puts it in “</a:t>
            </a:r>
            <a:r>
              <a:rPr b="1" lang="en" sz="1200">
                <a:solidFill>
                  <a:srgbClr val="0000FF"/>
                </a:solidFill>
              </a:rPr>
              <a:t>bin</a:t>
            </a:r>
            <a:r>
              <a:rPr b="1" lang="en" sz="1200"/>
              <a:t>” under your workspace;</a:t>
            </a:r>
            <a:r>
              <a:rPr lang="en" sz="1200"/>
              <a:t> if this was run in a folder that was just a library package, it would build it and put the results in “</a:t>
            </a:r>
            <a:r>
              <a:rPr b="1" lang="en" sz="1200">
                <a:solidFill>
                  <a:srgbClr val="0000FF"/>
                </a:solidFill>
              </a:rPr>
              <a:t>pkg</a:t>
            </a:r>
            <a:r>
              <a:rPr lang="en" sz="1200"/>
              <a:t>” under your workspace.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813" y="4152900"/>
            <a:ext cx="17811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19842"/>
            <a:ext cx="9143999" cy="190381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390350" y="3855725"/>
            <a:ext cx="6222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go install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As this is run in the folder with package main, it builds the file into an executable binary and puts it in “</a:t>
            </a:r>
            <a:r>
              <a:rPr b="1" lang="en" sz="1200">
                <a:solidFill>
                  <a:srgbClr val="0000FF"/>
                </a:solidFill>
              </a:rPr>
              <a:t>bin</a:t>
            </a:r>
            <a:r>
              <a:rPr lang="en" sz="1200"/>
              <a:t>” under your workspace; </a:t>
            </a:r>
            <a:r>
              <a:rPr b="1" lang="en" sz="1200"/>
              <a:t>if this was run in a folder that was just a library package, it would build it and put the results in “</a:t>
            </a:r>
            <a:r>
              <a:rPr b="1" lang="en" sz="1200">
                <a:solidFill>
                  <a:srgbClr val="0000FF"/>
                </a:solidFill>
              </a:rPr>
              <a:t>pkg</a:t>
            </a:r>
            <a:r>
              <a:rPr b="1" lang="en" sz="1200"/>
              <a:t>” under your workspace.</a:t>
            </a:r>
            <a:endParaRPr b="1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00" y="0"/>
            <a:ext cx="824220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/>
          <p:nvPr/>
        </p:nvSpPr>
        <p:spPr>
          <a:xfrm>
            <a:off x="483850" y="3380400"/>
            <a:ext cx="1769700" cy="150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2345225" y="3864425"/>
            <a:ext cx="4290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Once a program has been compiled and put into “bin”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as I have a path variable pointing to the bin folder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I can run my program by typing the program’s name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in this case, “hello”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599733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35"/>
          <p:cNvCxnSpPr/>
          <p:nvPr/>
        </p:nvCxnSpPr>
        <p:spPr>
          <a:xfrm rot="10800000">
            <a:off x="3219675" y="367967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35"/>
          <p:cNvSpPr txBox="1"/>
          <p:nvPr/>
        </p:nvSpPr>
        <p:spPr>
          <a:xfrm>
            <a:off x="4326175" y="3490825"/>
            <a:ext cx="4290600" cy="972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Once a program has been compiled and put into “bin”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</a:t>
            </a:r>
            <a:r>
              <a:rPr b="1" lang="en" sz="1200"/>
              <a:t>as I have a path variable pointing to the bin folder</a:t>
            </a:r>
            <a:r>
              <a:rPr lang="en" sz="1200"/>
              <a:t>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I can run my program by typing the program’s name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in this case, “hello”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825" y="704275"/>
            <a:ext cx="4648200" cy="107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6"/>
          <p:cNvCxnSpPr/>
          <p:nvPr/>
        </p:nvCxnSpPr>
        <p:spPr>
          <a:xfrm flipH="1" rot="10800000">
            <a:off x="675025" y="1585375"/>
            <a:ext cx="1546800" cy="37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36"/>
          <p:cNvSpPr txBox="1"/>
          <p:nvPr/>
        </p:nvSpPr>
        <p:spPr>
          <a:xfrm>
            <a:off x="460300" y="1959475"/>
            <a:ext cx="2045400" cy="528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I comment it out ...</a:t>
            </a:r>
            <a:endParaRPr sz="1200"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250" y="2730200"/>
            <a:ext cx="4724400" cy="173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6"/>
          <p:cNvCxnSpPr/>
          <p:nvPr/>
        </p:nvCxnSpPr>
        <p:spPr>
          <a:xfrm rot="10800000">
            <a:off x="6288925" y="3683575"/>
            <a:ext cx="1107600" cy="77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36"/>
          <p:cNvSpPr txBox="1"/>
          <p:nvPr/>
        </p:nvSpPr>
        <p:spPr>
          <a:xfrm>
            <a:off x="7021875" y="4280675"/>
            <a:ext cx="2045400" cy="528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it doesn’t run.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46;p10"/>
          <p:cNvCxnSpPr/>
          <p:nvPr/>
        </p:nvCxnSpPr>
        <p:spPr>
          <a:xfrm rot="10800000">
            <a:off x="3509800" y="7393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6527"/>
            <a:ext cx="9143999" cy="287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750" y="3145250"/>
            <a:ext cx="4543425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37"/>
          <p:cNvCxnSpPr/>
          <p:nvPr/>
        </p:nvCxnSpPr>
        <p:spPr>
          <a:xfrm>
            <a:off x="2998150" y="3111425"/>
            <a:ext cx="1212600" cy="62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80" y="0"/>
            <a:ext cx="743684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8"/>
          <p:cNvCxnSpPr/>
          <p:nvPr/>
        </p:nvCxnSpPr>
        <p:spPr>
          <a:xfrm rot="10800000">
            <a:off x="4572025" y="28978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8"/>
          <p:cNvSpPr txBox="1"/>
          <p:nvPr/>
        </p:nvSpPr>
        <p:spPr>
          <a:xfrm>
            <a:off x="5209350" y="3067825"/>
            <a:ext cx="48948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go workspace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457200" y="1200150"/>
            <a:ext cx="4495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code completion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package main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○"/>
            </a:pPr>
            <a:r>
              <a:rPr b="1" lang="en" sz="1200">
                <a:solidFill>
                  <a:srgbClr val="0000FF"/>
                </a:solidFill>
              </a:rPr>
              <a:t>func main()</a:t>
            </a:r>
            <a:endParaRPr b="1" sz="1200">
              <a:solidFill>
                <a:srgbClr val="0000FF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entry point for your program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packages</a:t>
            </a:r>
            <a:r>
              <a:rPr lang="en" sz="1200"/>
              <a:t>, aka, libraries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import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functions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What makes a function accessible outside a package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■"/>
            </a:pPr>
            <a:r>
              <a:rPr b="1" lang="en" sz="1200">
                <a:solidFill>
                  <a:srgbClr val="0000FF"/>
                </a:solidFill>
              </a:rPr>
              <a:t>capitalization</a:t>
            </a:r>
            <a:endParaRPr b="1" sz="1200">
              <a:solidFill>
                <a:srgbClr val="0000FF"/>
              </a:solidFill>
            </a:endParaRPr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makes the function “public”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lowercase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function restricted to package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parameters vs arguments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expressions vs statements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variable, constant, literal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cmd + click</a:t>
            </a:r>
            <a:r>
              <a:rPr lang="en" sz="1200"/>
              <a:t> → takes you to source code</a:t>
            </a:r>
            <a:endParaRPr sz="1200"/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4800350" y="1200150"/>
            <a:ext cx="39867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go run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go run gofiles...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go build</a:t>
            </a:r>
            <a:endParaRPr b="1" sz="12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go install</a:t>
            </a:r>
            <a:endParaRPr b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457200" y="1077350"/>
            <a:ext cx="8229600" cy="38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the purpose of </a:t>
            </a:r>
            <a:r>
              <a:rPr b="1" lang="en" sz="2400"/>
              <a:t>package main</a:t>
            </a:r>
            <a:r>
              <a:rPr lang="en" sz="2400"/>
              <a:t> in a go program?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function must </a:t>
            </a:r>
            <a:r>
              <a:rPr b="1" lang="en" sz="2400"/>
              <a:t>package main</a:t>
            </a:r>
            <a:r>
              <a:rPr lang="en" sz="2400"/>
              <a:t> contain?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Can </a:t>
            </a:r>
            <a:r>
              <a:rPr b="1" lang="en" sz="2400"/>
              <a:t>package main</a:t>
            </a:r>
            <a:r>
              <a:rPr lang="en" sz="2400"/>
              <a:t> contain a function called </a:t>
            </a:r>
            <a:r>
              <a:rPr b="1" lang="en" sz="2400"/>
              <a:t>func blueSky() </a:t>
            </a:r>
            <a:r>
              <a:rPr lang="en" sz="2400"/>
              <a:t>? </a:t>
            </a:r>
            <a:endParaRPr sz="2400"/>
          </a:p>
        </p:txBody>
      </p:sp>
      <p:sp>
        <p:nvSpPr>
          <p:cNvPr id="303" name="Google Shape;303;p41"/>
          <p:cNvSpPr txBox="1"/>
          <p:nvPr>
            <p:ph type="title"/>
          </p:nvPr>
        </p:nvSpPr>
        <p:spPr>
          <a:xfrm>
            <a:off x="457200" y="205974"/>
            <a:ext cx="8229600" cy="7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Main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funcs</a:t>
            </a:r>
            <a:endParaRPr/>
          </a:p>
        </p:txBody>
      </p:sp>
      <p:sp>
        <p:nvSpPr>
          <p:cNvPr id="309" name="Google Shape;309;p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makes a func accessible outside a package?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 vs Arguments</a:t>
            </a:r>
            <a:endParaRPr/>
          </a:p>
        </p:txBody>
      </p:sp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What is the difference between the two?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Expressions vs Statements</a:t>
            </a:r>
            <a:endParaRPr/>
          </a:p>
        </p:txBody>
      </p:sp>
      <p:sp>
        <p:nvSpPr>
          <p:cNvPr id="321" name="Google Shape;321;p4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What is the difference between the two?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Variable, Constant, Literal</a:t>
            </a:r>
            <a:endParaRPr/>
          </a:p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Define the three concepts above.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Give an example of a literal from the “hello world” example.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run</a:t>
            </a:r>
            <a:endParaRPr/>
          </a:p>
        </p:txBody>
      </p:sp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Build “hello go” in your editor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use </a:t>
            </a:r>
            <a:r>
              <a:rPr b="1" lang="en">
                <a:solidFill>
                  <a:srgbClr val="0000FF"/>
                </a:solidFill>
              </a:rPr>
              <a:t>go run</a:t>
            </a:r>
            <a:r>
              <a:rPr lang="en"/>
              <a:t> from the command line to make your “hello go” program execute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1"/>
          <p:cNvCxnSpPr/>
          <p:nvPr/>
        </p:nvCxnSpPr>
        <p:spPr>
          <a:xfrm flipH="1" rot="10800000">
            <a:off x="7554825" y="705250"/>
            <a:ext cx="671400" cy="35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build</a:t>
            </a:r>
            <a:endParaRPr/>
          </a:p>
        </p:txBody>
      </p:sp>
      <p:sp>
        <p:nvSpPr>
          <p:cNvPr id="339" name="Google Shape;339;p4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 build does what when run on a folder containing package main?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build</a:t>
            </a:r>
            <a:endParaRPr/>
          </a:p>
        </p:txBody>
      </p:sp>
      <p:sp>
        <p:nvSpPr>
          <p:cNvPr id="345" name="Google Shape;345;p4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 build does what when run on a folder containing a library package?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install</a:t>
            </a:r>
            <a:endParaRPr/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 install does what when run on a folder containing package main?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install</a:t>
            </a:r>
            <a:endParaRPr/>
          </a:p>
        </p:txBody>
      </p:sp>
      <p:sp>
        <p:nvSpPr>
          <p:cNvPr id="357" name="Google Shape;357;p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 install does what when run on a folder containing a library package?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2"/>
          <p:cNvCxnSpPr/>
          <p:nvPr/>
        </p:nvCxnSpPr>
        <p:spPr>
          <a:xfrm rot="10800000">
            <a:off x="5566325" y="254942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3"/>
          <p:cNvCxnSpPr/>
          <p:nvPr/>
        </p:nvCxnSpPr>
        <p:spPr>
          <a:xfrm>
            <a:off x="577875" y="1852600"/>
            <a:ext cx="730800" cy="1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3"/>
          <p:cNvCxnSpPr/>
          <p:nvPr/>
        </p:nvCxnSpPr>
        <p:spPr>
          <a:xfrm>
            <a:off x="1724575" y="1036225"/>
            <a:ext cx="730800" cy="1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>
            <a:off x="2794750" y="1120625"/>
            <a:ext cx="730800" cy="1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3"/>
          <p:cNvCxnSpPr/>
          <p:nvPr/>
        </p:nvCxnSpPr>
        <p:spPr>
          <a:xfrm>
            <a:off x="3975425" y="856600"/>
            <a:ext cx="730800" cy="17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4"/>
          <p:cNvCxnSpPr/>
          <p:nvPr/>
        </p:nvCxnSpPr>
        <p:spPr>
          <a:xfrm rot="10800000">
            <a:off x="5566325" y="254942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5"/>
          <p:cNvCxnSpPr/>
          <p:nvPr/>
        </p:nvCxnSpPr>
        <p:spPr>
          <a:xfrm rot="10800000">
            <a:off x="6067700" y="19715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5"/>
          <p:cNvSpPr txBox="1"/>
          <p:nvPr/>
        </p:nvSpPr>
        <p:spPr>
          <a:xfrm>
            <a:off x="6642575" y="2124550"/>
            <a:ext cx="1852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Code completion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217"/>
            <a:ext cx="9143998" cy="4387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6"/>
          <p:cNvCxnSpPr/>
          <p:nvPr/>
        </p:nvCxnSpPr>
        <p:spPr>
          <a:xfrm flipH="1">
            <a:off x="5036875" y="819500"/>
            <a:ext cx="379800" cy="33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6"/>
          <p:cNvCxnSpPr/>
          <p:nvPr/>
        </p:nvCxnSpPr>
        <p:spPr>
          <a:xfrm flipH="1">
            <a:off x="5716600" y="1046025"/>
            <a:ext cx="906000" cy="18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6"/>
          <p:cNvCxnSpPr/>
          <p:nvPr/>
        </p:nvCxnSpPr>
        <p:spPr>
          <a:xfrm rot="10800000">
            <a:off x="5777575" y="1700125"/>
            <a:ext cx="631800" cy="2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6"/>
          <p:cNvSpPr/>
          <p:nvPr/>
        </p:nvSpPr>
        <p:spPr>
          <a:xfrm rot="5400000">
            <a:off x="6823850" y="1884025"/>
            <a:ext cx="177000" cy="1299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6"/>
          <p:cNvCxnSpPr/>
          <p:nvPr/>
        </p:nvCxnSpPr>
        <p:spPr>
          <a:xfrm>
            <a:off x="3697725" y="1539075"/>
            <a:ext cx="736200" cy="10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6"/>
          <p:cNvSpPr txBox="1"/>
          <p:nvPr/>
        </p:nvSpPr>
        <p:spPr>
          <a:xfrm>
            <a:off x="5290075" y="146700"/>
            <a:ext cx="3853800" cy="908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Every go file begins with a package name. The name of the package must be the same as the folder name </a:t>
            </a:r>
            <a:r>
              <a:rPr b="1" lang="en" sz="1200"/>
              <a:t>except </a:t>
            </a:r>
            <a:r>
              <a:rPr lang="en" sz="1200"/>
              <a:t>for package main. Package main is the </a:t>
            </a:r>
            <a:r>
              <a:rPr b="1" lang="en" sz="1200">
                <a:solidFill>
                  <a:srgbClr val="0000FF"/>
                </a:solidFill>
              </a:rPr>
              <a:t>entry point</a:t>
            </a:r>
            <a:r>
              <a:rPr lang="en" sz="1200"/>
              <a:t> for your program.</a:t>
            </a:r>
            <a:endParaRPr sz="1200"/>
          </a:p>
        </p:txBody>
      </p:sp>
      <p:sp>
        <p:nvSpPr>
          <p:cNvPr id="92" name="Google Shape;92;p16"/>
          <p:cNvSpPr txBox="1"/>
          <p:nvPr/>
        </p:nvSpPr>
        <p:spPr>
          <a:xfrm>
            <a:off x="0" y="1265050"/>
            <a:ext cx="3853800" cy="1055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If you are using code from other packages, you list the packages that you want to </a:t>
            </a:r>
            <a:r>
              <a:rPr b="1" lang="en" sz="1200">
                <a:solidFill>
                  <a:srgbClr val="0000FF"/>
                </a:solidFill>
              </a:rPr>
              <a:t>import</a:t>
            </a:r>
            <a:r>
              <a:rPr lang="en" sz="1200"/>
              <a:t>. This allows you to use code in your program that other people have written. </a:t>
            </a:r>
            <a:r>
              <a:rPr b="1" lang="en" sz="1200">
                <a:solidFill>
                  <a:srgbClr val="0000FF"/>
                </a:solidFill>
              </a:rPr>
              <a:t>Packages</a:t>
            </a:r>
            <a:r>
              <a:rPr lang="en" sz="1200"/>
              <a:t> are also sometimes referred to as </a:t>
            </a:r>
            <a:r>
              <a:rPr b="1" lang="en" sz="1200">
                <a:solidFill>
                  <a:srgbClr val="0000FF"/>
                </a:solidFill>
              </a:rPr>
              <a:t>libraries</a:t>
            </a:r>
            <a:r>
              <a:rPr lang="en" sz="1200"/>
              <a:t>.</a:t>
            </a:r>
            <a:endParaRPr sz="1200"/>
          </a:p>
        </p:txBody>
      </p:sp>
      <p:sp>
        <p:nvSpPr>
          <p:cNvPr id="93" name="Google Shape;93;p16"/>
          <p:cNvSpPr txBox="1"/>
          <p:nvPr/>
        </p:nvSpPr>
        <p:spPr>
          <a:xfrm>
            <a:off x="6196175" y="1420125"/>
            <a:ext cx="2791500" cy="339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“fmt” package is being imported.</a:t>
            </a:r>
            <a:endParaRPr sz="1200"/>
          </a:p>
        </p:txBody>
      </p:sp>
      <p:sp>
        <p:nvSpPr>
          <p:cNvPr id="94" name="Google Shape;94;p16"/>
          <p:cNvSpPr txBox="1"/>
          <p:nvPr/>
        </p:nvSpPr>
        <p:spPr>
          <a:xfrm>
            <a:off x="5903025" y="2622175"/>
            <a:ext cx="3211200" cy="8439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 </a:t>
            </a:r>
            <a:r>
              <a:rPr b="1" lang="en" sz="1200">
                <a:solidFill>
                  <a:srgbClr val="0000FF"/>
                </a:solidFill>
              </a:rPr>
              <a:t>parameter</a:t>
            </a:r>
            <a:r>
              <a:rPr lang="en" sz="1200"/>
              <a:t> is the variable which is part of the func’s signature (func declaration). An </a:t>
            </a:r>
            <a:r>
              <a:rPr b="1" lang="en" sz="1200">
                <a:solidFill>
                  <a:srgbClr val="0000FF"/>
                </a:solidFill>
              </a:rPr>
              <a:t>argument</a:t>
            </a:r>
            <a:r>
              <a:rPr lang="en" sz="1200"/>
              <a:t> is an expression used when calling the func.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source: modified from stackoverflow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